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8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88" r:id="rId21"/>
    <p:sldId id="277" r:id="rId22"/>
    <p:sldId id="273" r:id="rId23"/>
    <p:sldId id="274" r:id="rId24"/>
    <p:sldId id="287" r:id="rId25"/>
    <p:sldId id="278" r:id="rId26"/>
    <p:sldId id="279" r:id="rId27"/>
    <p:sldId id="289" r:id="rId28"/>
    <p:sldId id="280" r:id="rId29"/>
    <p:sldId id="281" r:id="rId30"/>
    <p:sldId id="284" r:id="rId31"/>
    <p:sldId id="282" r:id="rId32"/>
    <p:sldId id="290" r:id="rId33"/>
    <p:sldId id="291" r:id="rId34"/>
    <p:sldId id="283" r:id="rId35"/>
    <p:sldId id="292" r:id="rId36"/>
    <p:sldId id="293" r:id="rId37"/>
    <p:sldId id="294" r:id="rId38"/>
    <p:sldId id="295" r:id="rId39"/>
    <p:sldId id="28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  <p1510:client id="{40BB77B0-4D5D-40C6-819D-EA52F629681B}" v="2483" dt="2021-03-18T02:03:0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 the Beauty of Math. The Great Mathematician Euler and His… | by Marco  Tavora Ph.D. | Towards Data Science">
            <a:extLst>
              <a:ext uri="{FF2B5EF4-FFF2-40B4-BE49-F238E27FC236}">
                <a16:creationId xmlns:a16="http://schemas.microsoft.com/office/drawing/2014/main" id="{AB86427D-8080-434E-A2EB-F630A3E4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067E2-0E12-4A59-8577-99CA421B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Hasegawa, </a:t>
            </a:r>
            <a:r>
              <a:rPr lang="en-US" dirty="0" err="1"/>
              <a:t>Kishino</a:t>
            </a:r>
            <a:r>
              <a:rPr lang="en-US" dirty="0"/>
              <a:t>, and Yano 1985 Model (HKY85)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A4D9-BE2F-4A7C-B7B3-BFBAD017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Can be thought of as combination of F81 and K2P models</a:t>
            </a:r>
          </a:p>
          <a:p>
            <a:r>
              <a:rPr lang="en-US" dirty="0"/>
              <a:t>Incorporates different transition and transversion rates (K2P)</a:t>
            </a:r>
          </a:p>
          <a:p>
            <a:r>
              <a:rPr lang="en-US" dirty="0"/>
              <a:t>Incorporates varying base frequencies (F81)</a:t>
            </a:r>
          </a:p>
          <a:p>
            <a:r>
              <a:rPr lang="en-US" dirty="0"/>
              <a:t>Uses K parameter to distinguish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Base frequencies are taken from original group of BLAST sequences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B407E-93AA-4207-A910-E437A5E6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71" y="4209996"/>
            <a:ext cx="8027482" cy="21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</a:t>
            </a:r>
          </a:p>
          <a:p>
            <a:pPr lvl="1"/>
            <a:r>
              <a:rPr lang="en-US" dirty="0"/>
              <a:t>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 dirty="0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Another crucial parameter for </a:t>
                </a:r>
                <a:r>
                  <a:rPr lang="en-US" sz="1500" dirty="0" err="1"/>
                  <a:t>Repliclade</a:t>
                </a:r>
                <a:r>
                  <a:rPr lang="en-US" sz="1500" dirty="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µ is the mutation rate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Theta is considered a measure of genetic diversity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2" r="32084" b="-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DNA sequence evolution simulation is an ever-evolving field 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ea typeface="+mn-lt"/>
                <a:cs typeface="+mn-lt"/>
              </a:rPr>
              <a:t>Filled with different algorithms and programs which tackle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Vital need for a program like </a:t>
            </a:r>
            <a:r>
              <a:rPr lang="en-US" sz="1500" dirty="0" err="1"/>
              <a:t>Repliclade</a:t>
            </a:r>
            <a:endParaRPr lang="en-US" sz="15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Many different evolutionary models developed by experts over the years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/>
              </a:rPr>
              <a:t>These incorporate mathematical models within them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sz="15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earchers Write Malicious Code Into DNA, Infect the Computer That Reads  It - ExtremeTech">
            <a:extLst>
              <a:ext uri="{FF2B5EF4-FFF2-40B4-BE49-F238E27FC236}">
                <a16:creationId xmlns:a16="http://schemas.microsoft.com/office/drawing/2014/main" id="{FE0BDB41-5E72-4FC4-BB8F-EF120C172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E2402-1FD6-4452-992E-18BC968C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Estimating </a:t>
            </a:r>
            <a:r>
              <a:rPr lang="el-GR"/>
              <a:t>θ</a:t>
            </a:r>
            <a:r>
              <a:rPr lang="en-US"/>
              <a:t> – Fay and wu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also provides Fay and Wu Method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estimation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∗(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den>
                            </m:f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 = number of sequences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# of segregating sites where </a:t>
                </a:r>
                <a:r>
                  <a:rPr lang="en-US" dirty="0" err="1"/>
                  <a:t>i</a:t>
                </a:r>
                <a:r>
                  <a:rPr lang="en-US" dirty="0"/>
                  <a:t> sequences carry the allele</a:t>
                </a:r>
              </a:p>
              <a:p>
                <a:r>
                  <a:rPr lang="en-US" dirty="0"/>
                  <a:t>Allele = base pair/nucleotide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  <a:blipFill>
                <a:blip r:embed="rId5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1C93DB3-FDB1-4289-A992-85731723593E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Fay and Wu, 2000</a:t>
            </a:r>
          </a:p>
        </p:txBody>
      </p:sp>
    </p:spTree>
    <p:extLst>
      <p:ext uri="{BB962C8B-B14F-4D97-AF65-F5344CB8AC3E}">
        <p14:creationId xmlns:p14="http://schemas.microsoft.com/office/powerpoint/2010/main" val="215061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can now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r>
              <a:rPr lang="en-US" dirty="0"/>
              <a:t>Mainly attributed to John Kingman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3E615-4895-4B42-BE31-985902E84D43}"/>
              </a:ext>
            </a:extLst>
          </p:cNvPr>
          <p:cNvSpPr txBox="1"/>
          <p:nvPr/>
        </p:nvSpPr>
        <p:spPr>
          <a:xfrm>
            <a:off x="9383401" y="5933741"/>
            <a:ext cx="248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John Kingman, 1982</a:t>
            </a:r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4330-1960-471E-A1CC-06437E7F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Coalescent – Deep Dive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Randomly choose 2 sequences</a:t>
                </a:r>
              </a:p>
              <a:p>
                <a:r>
                  <a:rPr lang="en-US" dirty="0"/>
                  <a:t>Increment generation time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probability coalescent event occurred </a:t>
                </a:r>
                <a:r>
                  <a:rPr lang="en-US" dirty="0" err="1"/>
                  <a:t>i</a:t>
                </a:r>
                <a:r>
                  <a:rPr lang="en-US" dirty="0"/>
                  <a:t> generations ago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= effective population size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he n-coalescent | Fernando Villanea | Washington State University">
            <a:extLst>
              <a:ext uri="{FF2B5EF4-FFF2-40B4-BE49-F238E27FC236}">
                <a16:creationId xmlns:a16="http://schemas.microsoft.com/office/drawing/2014/main" id="{DE16190E-B337-4F5F-8F81-8379C755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45852"/>
            <a:ext cx="6095593" cy="44040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6182D-1EFA-4A9D-A47F-9EE5E17760B4}"/>
              </a:ext>
            </a:extLst>
          </p:cNvPr>
          <p:cNvSpPr txBox="1"/>
          <p:nvPr/>
        </p:nvSpPr>
        <p:spPr>
          <a:xfrm>
            <a:off x="8732939" y="6049945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Ziheng</a:t>
            </a:r>
            <a:r>
              <a:rPr lang="en-US" i="1" dirty="0"/>
              <a:t> Yang, 2014</a:t>
            </a:r>
          </a:p>
        </p:txBody>
      </p:sp>
    </p:spTree>
    <p:extLst>
      <p:ext uri="{BB962C8B-B14F-4D97-AF65-F5344CB8AC3E}">
        <p14:creationId xmlns:p14="http://schemas.microsoft.com/office/powerpoint/2010/main" val="225363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We can now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=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– Shannon’s Entropy Score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can identify conserved regions within the ancestral sequence</a:t>
                </a:r>
              </a:p>
              <a:p>
                <a:r>
                  <a:rPr lang="en-US" dirty="0"/>
                  <a:t>Derived from the original group of sequences</a:t>
                </a:r>
                <a:endParaRPr lang="en-US" dirty="0">
                  <a:cs typeface="Calibri"/>
                </a:endParaRPr>
              </a:p>
              <a:p>
                <a:r>
                  <a:rPr lang="en-US" dirty="0"/>
                  <a:t>Prompts the user whether they would like to take the conserved regions into consideration for the simulation</a:t>
                </a:r>
                <a:endParaRPr lang="en-US" dirty="0">
                  <a:cs typeface="Calibri"/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Shannon's Entropy Score</a:t>
                </a:r>
              </a:p>
              <a:p>
                <a:pPr lvl="1"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Compares to a threshold</a:t>
                </a:r>
              </a:p>
              <a:p>
                <a:pPr lvl="1">
                  <a:buClr>
                    <a:srgbClr val="FFFFF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𝑙𝑜𝑔𝑃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cs typeface="Calibri"/>
                </a:endParaRPr>
              </a:p>
              <a:p>
                <a:pPr lvl="2">
                  <a:buClr>
                    <a:srgbClr val="FFFFFF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/>
                  </a:rPr>
                  <a:t> = Probability of nucleotide occurring at position </a:t>
                </a:r>
                <a:r>
                  <a:rPr lang="en-US" dirty="0" err="1">
                    <a:cs typeface="Calibri"/>
                  </a:rPr>
                  <a:t>i</a:t>
                </a:r>
                <a:r>
                  <a:rPr lang="en-US" dirty="0">
                    <a:cs typeface="Calibri"/>
                  </a:rPr>
                  <a:t> across all sequences</a:t>
                </a:r>
              </a:p>
              <a:p>
                <a:pPr>
                  <a:buClr>
                    <a:srgbClr val="FFFFFF"/>
                  </a:buClr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F6FB02-D132-4F9E-8818-C56A55E1F102}"/>
              </a:ext>
            </a:extLst>
          </p:cNvPr>
          <p:cNvSpPr txBox="1"/>
          <p:nvPr/>
        </p:nvSpPr>
        <p:spPr>
          <a:xfrm>
            <a:off x="8959442" y="5956183"/>
            <a:ext cx="24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Claude Shannon, 1948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1A33-23D3-4724-A720-63A62134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Estimating indel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840F-FE1F-45D2-BB33-4D997332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Indels = insertions or deletions in the DNA sequence</a:t>
            </a:r>
          </a:p>
          <a:p>
            <a:pPr lvl="1"/>
            <a:r>
              <a:rPr lang="en-US" dirty="0"/>
              <a:t>E.g. AGTTC becomes ATTC after a deleterious indel</a:t>
            </a:r>
          </a:p>
          <a:p>
            <a:pPr lvl="2"/>
            <a:r>
              <a:rPr lang="en-US" dirty="0"/>
              <a:t>G is removed</a:t>
            </a:r>
          </a:p>
          <a:p>
            <a:r>
              <a:rPr lang="en-US" dirty="0"/>
              <a:t>Studies show effective population sizes are directly related to indel rates</a:t>
            </a:r>
          </a:p>
          <a:p>
            <a:r>
              <a:rPr lang="en-US" dirty="0"/>
              <a:t>As effective population size increases, indel rates become lower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3BE5-284E-4780-A7A1-4E72AA73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072763"/>
            <a:ext cx="5447070" cy="23830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2C614-BDE9-462E-BC82-8266AD595CE8}"/>
              </a:ext>
            </a:extLst>
          </p:cNvPr>
          <p:cNvSpPr txBox="1"/>
          <p:nvPr/>
        </p:nvSpPr>
        <p:spPr>
          <a:xfrm>
            <a:off x="7259782" y="5986790"/>
            <a:ext cx="44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Way Sung, Matthew Ackerman, Marcus Dillon, Thomas Platt, Clay Fuqua, Vaughn Cooper, Michael Lynch, 2016</a:t>
            </a:r>
          </a:p>
        </p:txBody>
      </p:sp>
    </p:spTree>
    <p:extLst>
      <p:ext uri="{BB962C8B-B14F-4D97-AF65-F5344CB8AC3E}">
        <p14:creationId xmlns:p14="http://schemas.microsoft.com/office/powerpoint/2010/main" val="150830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(In Progress) Then prompts the user whether they would like to consider conserved regions when running the simulation</a:t>
            </a:r>
            <a:endParaRPr lang="en-US" dirty="0">
              <a:cs typeface="Calibri"/>
            </a:endParaRPr>
          </a:p>
          <a:p>
            <a:r>
              <a:rPr lang="en-US" dirty="0"/>
              <a:t>(In Progress) 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/>
              <a:t>Introduction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one must dig through stacks of literature to isolate the best methods for sequence parameter extraction</a:t>
            </a:r>
            <a:endParaRPr lang="en-US"/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0BA7F42-1C0F-44AE-8C7B-006A2C78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26" b="32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6EC8B-D188-4109-8F6E-6C344A7B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Simulation sequence duplication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23E7-E9B3-4194-B64C-B7FEBC1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Simulator decides to duplicate a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Sequence divergence is tracked in a general tree data structure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Each node is assigned a number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This also determines which sequence came first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Duplication 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means speciation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Speciation = Formation of new and distinct species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Duplicated sequences are made children of original sequence nodes</a:t>
            </a:r>
          </a:p>
          <a:p>
            <a:pPr lvl="1"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304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grass, leaf&#10;&#10;Description automatically generated">
            <a:extLst>
              <a:ext uri="{FF2B5EF4-FFF2-40B4-BE49-F238E27FC236}">
                <a16:creationId xmlns:a16="http://schemas.microsoft.com/office/drawing/2014/main" id="{13084A74-B0A4-4013-88ED-3F480B668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96BFD-D522-473B-A51F-8778E8AE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Simulation sequence extinction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7085-FF5E-474E-A4CB-8A0B3FB1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As a corollary of duplication, extinction can also happen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saves the node within the general tree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Nothing further is done to the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Becomes "Extinct"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Saved within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for later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Extinction rates are inherently random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 real way to determine extinction computationally</a:t>
            </a:r>
          </a:p>
        </p:txBody>
      </p:sp>
    </p:spTree>
    <p:extLst>
      <p:ext uri="{BB962C8B-B14F-4D97-AF65-F5344CB8AC3E}">
        <p14:creationId xmlns:p14="http://schemas.microsoft.com/office/powerpoint/2010/main" val="362081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For each generation, mutation probabilities are calculated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none of the probability rolls for duplication, extinction, and indel events are met</a:t>
            </a:r>
            <a:endParaRPr lang="en-US" sz="1300" dirty="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 dirty="0">
                <a:cs typeface="Calibri"/>
              </a:rPr>
              <a:t>Continue onto next sequence or generation</a:t>
            </a:r>
          </a:p>
          <a:p>
            <a:pPr>
              <a:lnSpc>
                <a:spcPct val="90000"/>
              </a:lnSpc>
              <a:buClr>
                <a:prstClr val="white"/>
              </a:buClr>
            </a:pPr>
            <a:r>
              <a:rPr lang="en-US" sz="1300" dirty="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To compare results derived during each iteration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9BF4-EC29-4E46-A4C8-9D6359EC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Repliclade</a:t>
            </a:r>
            <a:r>
              <a:rPr lang="en-US" dirty="0">
                <a:cs typeface="Calibri Light"/>
              </a:rPr>
              <a:t> - Post simulation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CCC071-02D0-4C56-B186-4915810C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476368"/>
            <a:ext cx="6897878" cy="39145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8DF2E-BE4B-4C74-84DF-6A77D76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cs typeface="Calibri"/>
              </a:rPr>
              <a:t>Once generation time has been exhausted, the simulation completes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cs typeface="Calibri"/>
              </a:rPr>
              <a:t>The simulation sequences and each node are displayed in the console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cs typeface="Calibri"/>
              </a:rPr>
              <a:t>Enables the user to see the route the simulation took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cs typeface="Calibri"/>
              </a:rPr>
              <a:t>Saves the nodes and children nodes to a file for use later 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cs typeface="Calibri"/>
              </a:rPr>
              <a:t>Aligns the sequences via Multiple Sequence Alignment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cs typeface="Calibri"/>
              </a:rPr>
              <a:t>Prompts the user for tree building methods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cs typeface="Calibri"/>
              </a:rPr>
              <a:t>Used to build a phylogenetic tree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>
                <a:cs typeface="Calibri"/>
              </a:rPr>
              <a:t>Uses aligned sequences for phylogenetic inference</a:t>
            </a:r>
          </a:p>
        </p:txBody>
      </p:sp>
    </p:spTree>
    <p:extLst>
      <p:ext uri="{BB962C8B-B14F-4D97-AF65-F5344CB8AC3E}">
        <p14:creationId xmlns:p14="http://schemas.microsoft.com/office/powerpoint/2010/main" val="2206693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D83D-3469-4102-9DEB-0C7431D0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Building phylogenetic tree - </a:t>
            </a:r>
            <a:r>
              <a:rPr lang="en-US" dirty="0" err="1">
                <a:cs typeface="Calibri Light"/>
              </a:rPr>
              <a:t>upgma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D394-0D04-4954-8272-00743B63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Unweighted pair group method with arithmetic mean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Hierarchical clustering method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a rooted tree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distance matrix and does pairwise clustering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Continues until all nodes have been put in the tree</a:t>
            </a:r>
            <a:endParaRPr lang="en-US" dirty="0"/>
          </a:p>
        </p:txBody>
      </p:sp>
      <p:pic>
        <p:nvPicPr>
          <p:cNvPr id="4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863CED89-4D0A-4812-87EC-E50B6721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52" y="2848432"/>
            <a:ext cx="4636826" cy="1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40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97CE-47C4-4ECA-91C7-86D7816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Building phylogenetic tree – neighbor joining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E1A74-D4ED-46C2-9001-923AB53E7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8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260-7A33-436D-B49D-6B48F2AB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Building phylogenetic tree – maximum parsimony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DC72-6FCE-49E1-9F2F-6E4F5BB18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8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Most use a mathematical principle called </a:t>
            </a:r>
            <a:r>
              <a:rPr lang="en-US" sz="1300" i="1" dirty="0"/>
              <a:t>Continuous Time Markov Chains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Better known as </a:t>
            </a:r>
            <a:r>
              <a:rPr lang="en-US" sz="1300" i="1" dirty="0"/>
              <a:t>Markov Models</a:t>
            </a:r>
            <a:endParaRPr lang="en-US" sz="1300" i="1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Most use matrices as the physical representation of the probabilities of DNA sequence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cs typeface="Calibri" panose="020F0502020204030204"/>
              </a:rPr>
              <a:t>Mutation rate is sometimes used</a:t>
            </a:r>
          </a:p>
          <a:p>
            <a:pPr>
              <a:lnSpc>
                <a:spcPct val="90000"/>
              </a:lnSpc>
            </a:pPr>
            <a:endParaRPr lang="en-US" sz="13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we can see,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picture containing invertebrate, close&#10;&#10;Description automatically generated">
            <a:extLst>
              <a:ext uri="{FF2B5EF4-FFF2-40B4-BE49-F238E27FC236}">
                <a16:creationId xmlns:a16="http://schemas.microsoft.com/office/drawing/2014/main" id="{3E426293-6B5D-4597-88C3-1F699132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(k2p)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Also assumes equal base frequency</a:t>
            </a:r>
            <a:endParaRPr lang="en-US" dirty="0"/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3-4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32" y="3270641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29" y="4561622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8329832" y="3951969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K2P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8322492" y="522612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K2P model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ology Wallpaper HD. | Medical wallpaper, Free desktop wallpaper, Computer  wallpaper">
            <a:extLst>
              <a:ext uri="{FF2B5EF4-FFF2-40B4-BE49-F238E27FC236}">
                <a16:creationId xmlns:a16="http://schemas.microsoft.com/office/drawing/2014/main" id="{A64DAC95-8EA1-4A94-BBD5-70B57AAE6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" b="73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Incorporates base frequency variation</a:t>
                </a:r>
              </a:p>
              <a:p>
                <a:r>
                  <a:rPr lang="en-US" dirty="0"/>
                  <a:t>Base frequencies can vary from .25 (JC69 and K2P)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Base frequency disequilibrium &gt;&gt; fixation</a:t>
                </a:r>
              </a:p>
              <a:p>
                <a:r>
                  <a:rPr lang="en-US" dirty="0"/>
                  <a:t>The first model to introduce varying base frequencies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if </a:t>
                </a:r>
                <a:r>
                  <a:rPr lang="en-US" dirty="0" err="1"/>
                  <a:t>i</a:t>
                </a:r>
                <a:r>
                  <a:rPr lang="en-US" dirty="0"/>
                  <a:t> =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if </a:t>
                </a:r>
                <a:r>
                  <a:rPr lang="en-US" dirty="0" err="1"/>
                  <a:t>i</a:t>
                </a:r>
                <a:r>
                  <a:rPr lang="en-US" dirty="0"/>
                  <a:t> ≠ j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  <a:blipFill>
                <a:blip r:embed="rId4"/>
                <a:stretch>
                  <a:fillRect l="-421" t="-7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2182</Words>
  <Application>Microsoft Office PowerPoint</Application>
  <PresentationFormat>Widescreen</PresentationFormat>
  <Paragraphs>228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Celestial</vt:lpstr>
      <vt:lpstr>Repliclade: A Simulator of sequence evolution in gene families</vt:lpstr>
      <vt:lpstr>Introduction</vt:lpstr>
      <vt:lpstr>Introduction continued</vt:lpstr>
      <vt:lpstr>purpose</vt:lpstr>
      <vt:lpstr>methods</vt:lpstr>
      <vt:lpstr>What is an evolutionary model</vt:lpstr>
      <vt:lpstr>Jukes and cantor 1969 (JC69)</vt:lpstr>
      <vt:lpstr>Kimura 2p model (k2p)</vt:lpstr>
      <vt:lpstr>Felsenstein 1981 model (f81)</vt:lpstr>
      <vt:lpstr>Hasegawa, Kishino, and Yano 1985 Model (HKY85)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Repliclade – Estimating effective population size</vt:lpstr>
      <vt:lpstr>Estimating θ – watterson method</vt:lpstr>
      <vt:lpstr>Estimating θ – Fay and wu method </vt:lpstr>
      <vt:lpstr>Back to effective population size</vt:lpstr>
      <vt:lpstr>The coalescent</vt:lpstr>
      <vt:lpstr>Repliclade – implementation of coalescent</vt:lpstr>
      <vt:lpstr>Coalescent – Deep Dive</vt:lpstr>
      <vt:lpstr>Estimation of coalescence time</vt:lpstr>
      <vt:lpstr>Finding conserved regions – Shannon’s Entropy Score</vt:lpstr>
      <vt:lpstr>Estimating indel rates</vt:lpstr>
      <vt:lpstr>The Simulation</vt:lpstr>
      <vt:lpstr>Kicking off the simulation</vt:lpstr>
      <vt:lpstr>Evolutionary models in the simulator</vt:lpstr>
      <vt:lpstr>The simulation process</vt:lpstr>
      <vt:lpstr>Simulation sequence duplication</vt:lpstr>
      <vt:lpstr>Simulation sequence extinction</vt:lpstr>
      <vt:lpstr>Simulation Iteration process</vt:lpstr>
      <vt:lpstr>Repliclade - Post simulation</vt:lpstr>
      <vt:lpstr>Building phylogenetic tree - upgma</vt:lpstr>
      <vt:lpstr>Building phylogenetic tree – neighbor joining</vt:lpstr>
      <vt:lpstr>Building phylogenetic tree – maximum parsimony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 Simulator of sequence evolution in gene families</dc:title>
  <dc:creator>Haki Dehari</dc:creator>
  <cp:lastModifiedBy>Haki Dehari</cp:lastModifiedBy>
  <cp:revision>139</cp:revision>
  <dcterms:created xsi:type="dcterms:W3CDTF">2021-03-05T01:37:26Z</dcterms:created>
  <dcterms:modified xsi:type="dcterms:W3CDTF">2021-03-18T02:03:32Z</dcterms:modified>
</cp:coreProperties>
</file>